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4"/>
  </p:sldMasterIdLst>
  <p:sldIdLst>
    <p:sldId id="258" r:id="rId5"/>
    <p:sldId id="259" r:id="rId6"/>
    <p:sldId id="260" r:id="rId7"/>
    <p:sldId id="261" r:id="rId8"/>
    <p:sldId id="280" r:id="rId9"/>
    <p:sldId id="262" r:id="rId10"/>
    <p:sldId id="263" r:id="rId11"/>
    <p:sldId id="264" r:id="rId12"/>
    <p:sldId id="266" r:id="rId13"/>
    <p:sldId id="265" r:id="rId14"/>
    <p:sldId id="267" r:id="rId15"/>
    <p:sldId id="268" r:id="rId16"/>
    <p:sldId id="269" r:id="rId17"/>
    <p:sldId id="270" r:id="rId18"/>
    <p:sldId id="271" r:id="rId19"/>
    <p:sldId id="272" r:id="rId20"/>
    <p:sldId id="281" r:id="rId21"/>
    <p:sldId id="273" r:id="rId22"/>
    <p:sldId id="274" r:id="rId23"/>
    <p:sldId id="275" r:id="rId24"/>
    <p:sldId id="276" r:id="rId25"/>
    <p:sldId id="277" r:id="rId26"/>
    <p:sldId id="278" r:id="rId27"/>
    <p:sldId id="279" r:id="rId28"/>
    <p:sldId id="282" r:id="rId29"/>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Proxima Nova Black" panose="020B0604020202020204" charset="0"/>
      <p:bold r:id="rId34"/>
    </p:embeddedFont>
    <p:embeddedFont>
      <p:font typeface="Open Sans" panose="020B0604020202020204" charset="0"/>
      <p:regular r:id="rId35"/>
      <p:bold r:id="rId36"/>
      <p:italic r:id="rId37"/>
      <p:boldItalic r:id="rId38"/>
    </p:embeddedFont>
    <p:embeddedFont>
      <p:font typeface="Microsoft YaHei UI Light" panose="020B0502040204020203" pitchFamily="34" charset="-122"/>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957" autoAdjust="0"/>
  </p:normalViewPr>
  <p:slideViewPr>
    <p:cSldViewPr snapToGrid="0">
      <p:cViewPr varScale="1">
        <p:scale>
          <a:sx n="88" d="100"/>
          <a:sy n="88" d="100"/>
        </p:scale>
        <p:origin x="451"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less/less.js/issues/637" TargetMode="Externa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tailwindcss.co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raygun.com/blog/css-preprocessors-examples/" TargetMode="External"/><Relationship Id="rId1" Type="http://schemas.openxmlformats.org/officeDocument/2006/relationships/slideLayout" Target="../slideLayouts/slideLayout3.xml"/><Relationship Id="rId6" Type="http://schemas.openxmlformats.org/officeDocument/2006/relationships/hyperlink" Target="https://tailwindcss.com/" TargetMode="External"/><Relationship Id="rId5" Type="http://schemas.openxmlformats.org/officeDocument/2006/relationships/hyperlink" Target="http://stylus-lang.com/" TargetMode="External"/><Relationship Id="rId4" Type="http://schemas.openxmlformats.org/officeDocument/2006/relationships/hyperlink" Target="https://sass-lang.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CSS </a:t>
            </a:r>
            <a:r>
              <a:rPr lang="en-US" dirty="0" err="1" smtClean="0"/>
              <a:t>Prepocessors</a:t>
            </a:r>
            <a:endParaRPr lang="uk-UA" dirty="0"/>
          </a:p>
        </p:txBody>
      </p:sp>
      <p:sp>
        <p:nvSpPr>
          <p:cNvPr id="5" name="Text Placeholder 4"/>
          <p:cNvSpPr>
            <a:spLocks noGrp="1"/>
          </p:cNvSpPr>
          <p:nvPr>
            <p:ph type="body" sz="quarter" idx="10"/>
          </p:nvPr>
        </p:nvSpPr>
        <p:spPr/>
        <p:txBody>
          <a:bodyPr/>
          <a:lstStyle/>
          <a:p>
            <a:r>
              <a:rPr lang="en-US" dirty="0"/>
              <a:t>b</a:t>
            </a:r>
            <a:r>
              <a:rPr lang="en-US" dirty="0" smtClean="0"/>
              <a:t>y </a:t>
            </a:r>
            <a:r>
              <a:rPr lang="en-US" dirty="0" err="1" smtClean="0"/>
              <a:t>Yurii</a:t>
            </a:r>
            <a:r>
              <a:rPr lang="en-US" dirty="0" smtClean="0"/>
              <a:t> </a:t>
            </a:r>
            <a:r>
              <a:rPr lang="en-US" dirty="0" err="1" smtClean="0"/>
              <a:t>Holskyi</a:t>
            </a:r>
            <a:endParaRPr lang="uk-UA" dirty="0"/>
          </a:p>
        </p:txBody>
      </p:sp>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(extends)</a:t>
            </a:r>
            <a:br>
              <a:rPr lang="en-US" dirty="0" smtClean="0"/>
            </a:br>
            <a:r>
              <a:rPr lang="en-US" sz="2000" dirty="0" smtClean="0"/>
              <a:t/>
            </a:r>
            <a:br>
              <a:rPr lang="en-US" sz="2000" dirty="0" smtClean="0"/>
            </a:br>
            <a:r>
              <a:rPr lang="en-US" sz="2000" dirty="0" smtClean="0">
                <a:latin typeface="+mn-lt"/>
              </a:rPr>
              <a:t>Extends are useful feature for sharing a generic definition with selectors rather than copy in it. It’s like you add another class in your HTML element.</a:t>
            </a:r>
            <a:endParaRPr lang="uk-UA" dirty="0"/>
          </a:p>
        </p:txBody>
      </p:sp>
      <p:sp>
        <p:nvSpPr>
          <p:cNvPr id="3" name="Місце для тексту 2"/>
          <p:cNvSpPr>
            <a:spLocks noGrp="1"/>
          </p:cNvSpPr>
          <p:nvPr>
            <p:ph type="body" sz="quarter" idx="10"/>
          </p:nvPr>
        </p:nvSpPr>
        <p:spPr>
          <a:xfrm>
            <a:off x="685800" y="2412274"/>
            <a:ext cx="3467100" cy="3648891"/>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412274"/>
            <a:ext cx="3465576" cy="3648891"/>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412274"/>
            <a:ext cx="3467100" cy="3648890"/>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940132"/>
            <a:ext cx="2659610" cy="2301439"/>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940132"/>
            <a:ext cx="2705334" cy="2232853"/>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940132"/>
            <a:ext cx="2461473" cy="2324301"/>
          </a:xfrm>
          <a:prstGeom prst="rect">
            <a:avLst/>
          </a:prstGeom>
        </p:spPr>
      </p:pic>
    </p:spTree>
    <p:extLst>
      <p:ext uri="{BB962C8B-B14F-4D97-AF65-F5344CB8AC3E}">
        <p14:creationId xmlns:p14="http://schemas.microsoft.com/office/powerpoint/2010/main" val="2597771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Compile CSS (extends)</a:t>
            </a: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362" y="1803103"/>
            <a:ext cx="3185436" cy="2659610"/>
          </a:xfrm>
          <a:prstGeom prst="rect">
            <a:avLst/>
          </a:prstGeom>
        </p:spPr>
      </p:pic>
    </p:spTree>
    <p:extLst>
      <p:ext uri="{BB962C8B-B14F-4D97-AF65-F5344CB8AC3E}">
        <p14:creationId xmlns:p14="http://schemas.microsoft.com/office/powerpoint/2010/main" val="680501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(colors interaction)</a:t>
            </a:r>
            <a:br>
              <a:rPr lang="en-US" dirty="0" smtClean="0"/>
            </a:br>
            <a:r>
              <a:rPr lang="en-US" sz="2000" dirty="0" smtClean="0"/>
              <a:t/>
            </a:r>
            <a:br>
              <a:rPr lang="en-US" sz="2000" dirty="0" smtClean="0"/>
            </a:br>
            <a:r>
              <a:rPr lang="en-US" sz="2000" dirty="0" smtClean="0">
                <a:latin typeface="+mn-lt"/>
              </a:rPr>
              <a:t>All three pre-processors have color functions to interact with colors. We can lighten the base color or darken it, even mix two or more different colors.</a:t>
            </a:r>
            <a:endParaRPr lang="uk-UA" dirty="0">
              <a:latin typeface="+mn-lt"/>
            </a:endParaRPr>
          </a:p>
        </p:txBody>
      </p:sp>
      <p:sp>
        <p:nvSpPr>
          <p:cNvPr id="3" name="Місце для тексту 2"/>
          <p:cNvSpPr>
            <a:spLocks noGrp="1"/>
          </p:cNvSpPr>
          <p:nvPr>
            <p:ph type="body" sz="quarter" idx="10"/>
          </p:nvPr>
        </p:nvSpPr>
        <p:spPr>
          <a:xfrm>
            <a:off x="685800" y="2290354"/>
            <a:ext cx="3467100" cy="3622766"/>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290354"/>
            <a:ext cx="3465576" cy="3622766"/>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290354"/>
            <a:ext cx="3467100" cy="3622766"/>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819856"/>
            <a:ext cx="2629128" cy="201947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9856"/>
            <a:ext cx="2918713" cy="182895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5017" y="2819856"/>
            <a:ext cx="1851820" cy="1646063"/>
          </a:xfrm>
          <a:prstGeom prst="rect">
            <a:avLst/>
          </a:prstGeom>
        </p:spPr>
      </p:pic>
    </p:spTree>
    <p:extLst>
      <p:ext uri="{BB962C8B-B14F-4D97-AF65-F5344CB8AC3E}">
        <p14:creationId xmlns:p14="http://schemas.microsoft.com/office/powerpoint/2010/main" val="3819994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Color operations (example)</a:t>
            </a:r>
            <a:br>
              <a:rPr lang="en-US" sz="4000" dirty="0" smtClean="0"/>
            </a:b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605" y="1774255"/>
            <a:ext cx="3452159" cy="2682472"/>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513" y="1774255"/>
            <a:ext cx="2842506" cy="1600339"/>
          </a:xfrm>
          <a:prstGeom prst="rect">
            <a:avLst/>
          </a:prstGeom>
        </p:spPr>
      </p:pic>
    </p:spTree>
    <p:extLst>
      <p:ext uri="{BB962C8B-B14F-4D97-AF65-F5344CB8AC3E}">
        <p14:creationId xmlns:p14="http://schemas.microsoft.com/office/powerpoint/2010/main" val="34897118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(if/else statement)</a:t>
            </a:r>
            <a:br>
              <a:rPr lang="en-US" dirty="0" smtClean="0"/>
            </a:br>
            <a:r>
              <a:rPr lang="en-US" sz="2000" dirty="0" smtClean="0"/>
              <a:t/>
            </a:r>
            <a:br>
              <a:rPr lang="en-US" sz="2000" dirty="0" smtClean="0"/>
            </a:br>
            <a:r>
              <a:rPr lang="en-US" sz="2000" dirty="0" smtClean="0">
                <a:latin typeface="+mn-lt"/>
              </a:rPr>
              <a:t>We can control some CSS property according to matching conditions or variables.</a:t>
            </a:r>
            <a:endParaRPr lang="uk-UA" dirty="0">
              <a:latin typeface="+mn-lt"/>
            </a:endParaRPr>
          </a:p>
        </p:txBody>
      </p:sp>
      <p:sp>
        <p:nvSpPr>
          <p:cNvPr id="3" name="Місце для тексту 2"/>
          <p:cNvSpPr>
            <a:spLocks noGrp="1"/>
          </p:cNvSpPr>
          <p:nvPr>
            <p:ph type="body" sz="quarter" idx="10"/>
          </p:nvPr>
        </p:nvSpPr>
        <p:spPr>
          <a:xfrm>
            <a:off x="685800" y="2133600"/>
            <a:ext cx="3467100" cy="3657600"/>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133600"/>
            <a:ext cx="3465576" cy="3657600"/>
          </a:xfrm>
        </p:spPr>
        <p:txBody>
          <a:bodyPr/>
          <a:lstStyle/>
          <a:p>
            <a:r>
              <a:rPr lang="en-US" dirty="0" smtClean="0"/>
              <a:t>Less</a:t>
            </a:r>
          </a:p>
          <a:p>
            <a:endParaRPr lang="en-US" dirty="0"/>
          </a:p>
          <a:p>
            <a:endParaRPr lang="en-US" dirty="0" smtClean="0"/>
          </a:p>
          <a:p>
            <a:endParaRPr lang="en-US" dirty="0"/>
          </a:p>
          <a:p>
            <a:endParaRPr lang="en-US" dirty="0" smtClean="0"/>
          </a:p>
          <a:p>
            <a:endParaRPr lang="uk-UA" dirty="0"/>
          </a:p>
        </p:txBody>
      </p:sp>
      <p:sp>
        <p:nvSpPr>
          <p:cNvPr id="5" name="Місце для тексту 4"/>
          <p:cNvSpPr>
            <a:spLocks noGrp="1"/>
          </p:cNvSpPr>
          <p:nvPr>
            <p:ph type="body" sz="quarter" idx="12"/>
          </p:nvPr>
        </p:nvSpPr>
        <p:spPr>
          <a:xfrm>
            <a:off x="8039100" y="2133599"/>
            <a:ext cx="3467100" cy="3657601"/>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668" y="2758335"/>
            <a:ext cx="4290432" cy="1204064"/>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95" y="2758335"/>
            <a:ext cx="2720576" cy="1371719"/>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376" y="2758335"/>
            <a:ext cx="2331922" cy="861135"/>
          </a:xfrm>
          <a:prstGeom prst="rect">
            <a:avLst/>
          </a:prstGeom>
        </p:spPr>
      </p:pic>
    </p:spTree>
    <p:extLst>
      <p:ext uri="{BB962C8B-B14F-4D97-AF65-F5344CB8AC3E}">
        <p14:creationId xmlns:p14="http://schemas.microsoft.com/office/powerpoint/2010/main" val="1616408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If/Else example</a:t>
            </a:r>
            <a:endParaRPr lang="uk-UA" sz="4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52" y="1670272"/>
            <a:ext cx="2796782" cy="3238781"/>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100" y="1670272"/>
            <a:ext cx="2514818" cy="1463167"/>
          </a:xfrm>
          <a:prstGeom prst="rect">
            <a:avLst/>
          </a:prstGeom>
        </p:spPr>
      </p:pic>
    </p:spTree>
    <p:extLst>
      <p:ext uri="{BB962C8B-B14F-4D97-AF65-F5344CB8AC3E}">
        <p14:creationId xmlns:p14="http://schemas.microsoft.com/office/powerpoint/2010/main" val="2665983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 (loops)</a:t>
            </a:r>
            <a:br>
              <a:rPr lang="en-US" dirty="0" smtClean="0"/>
            </a:br>
            <a:r>
              <a:rPr lang="en-US" sz="2000" dirty="0" smtClean="0"/>
              <a:t/>
            </a:r>
            <a:br>
              <a:rPr lang="en-US" sz="2000" dirty="0" smtClean="0"/>
            </a:br>
            <a:r>
              <a:rPr lang="en-US" sz="2000" dirty="0" smtClean="0">
                <a:latin typeface="+mn-lt"/>
              </a:rPr>
              <a:t>Loops are useful when we need iterating through an array or create grids, borders, etc.</a:t>
            </a:r>
            <a:endParaRPr lang="uk-UA" dirty="0">
              <a:latin typeface="+mn-lt"/>
            </a:endParaRPr>
          </a:p>
        </p:txBody>
      </p:sp>
      <p:sp>
        <p:nvSpPr>
          <p:cNvPr id="3" name="Місце для тексту 2"/>
          <p:cNvSpPr>
            <a:spLocks noGrp="1"/>
          </p:cNvSpPr>
          <p:nvPr>
            <p:ph type="body" sz="quarter" idx="10"/>
          </p:nvPr>
        </p:nvSpPr>
        <p:spPr/>
        <p:txBody>
          <a:bodyPr/>
          <a:lstStyle/>
          <a:p>
            <a:r>
              <a:rPr lang="en-US" dirty="0" smtClean="0"/>
              <a:t>Sass</a:t>
            </a:r>
          </a:p>
          <a:p>
            <a:endParaRPr lang="en-US" dirty="0"/>
          </a:p>
          <a:p>
            <a:endParaRPr lang="en-US" dirty="0" smtClean="0"/>
          </a:p>
          <a:p>
            <a:endParaRPr lang="en-US" dirty="0"/>
          </a:p>
          <a:p>
            <a:endParaRPr lang="en-US" dirty="0" smtClean="0"/>
          </a:p>
          <a:p>
            <a:endParaRPr lang="en-US" dirty="0"/>
          </a:p>
          <a:p>
            <a:pPr algn="r"/>
            <a:r>
              <a:rPr lang="en-US" dirty="0" smtClean="0"/>
              <a:t>Compile CSS</a:t>
            </a:r>
            <a:endParaRPr lang="uk-UA" dirty="0"/>
          </a:p>
        </p:txBody>
      </p:sp>
      <p:sp>
        <p:nvSpPr>
          <p:cNvPr id="4" name="Місце для тексту 3"/>
          <p:cNvSpPr>
            <a:spLocks noGrp="1"/>
          </p:cNvSpPr>
          <p:nvPr>
            <p:ph type="body" sz="quarter" idx="11"/>
          </p:nvPr>
        </p:nvSpPr>
        <p:spPr/>
        <p:txBody>
          <a:bodyPr/>
          <a:lstStyle/>
          <a:p>
            <a:r>
              <a:rPr lang="en-US" dirty="0" smtClean="0"/>
              <a:t>Less</a:t>
            </a:r>
            <a:endParaRPr lang="uk-UA" dirty="0"/>
          </a:p>
        </p:txBody>
      </p:sp>
      <p:sp>
        <p:nvSpPr>
          <p:cNvPr id="5" name="Місце для тексту 4"/>
          <p:cNvSpPr>
            <a:spLocks noGrp="1"/>
          </p:cNvSpPr>
          <p:nvPr>
            <p:ph type="body" sz="quarter" idx="12"/>
          </p:nvPr>
        </p:nvSpPr>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621220"/>
            <a:ext cx="3322608" cy="1371719"/>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100" y="2621220"/>
            <a:ext cx="2941575" cy="823031"/>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621220"/>
            <a:ext cx="2636748" cy="1120237"/>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676" y="4716653"/>
            <a:ext cx="2537680" cy="1455546"/>
          </a:xfrm>
          <a:prstGeom prst="rect">
            <a:avLst/>
          </a:prstGeom>
        </p:spPr>
      </p:pic>
    </p:spTree>
    <p:extLst>
      <p:ext uri="{BB962C8B-B14F-4D97-AF65-F5344CB8AC3E}">
        <p14:creationId xmlns:p14="http://schemas.microsoft.com/office/powerpoint/2010/main" val="1244323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Loop example</a:t>
            </a:r>
            <a:endParaRPr lang="uk-UA" dirty="0"/>
          </a:p>
        </p:txBody>
      </p:sp>
      <p:sp>
        <p:nvSpPr>
          <p:cNvPr id="3" name="Місце для тексту 2"/>
          <p:cNvSpPr>
            <a:spLocks noGrp="1"/>
          </p:cNvSpPr>
          <p:nvPr>
            <p:ph type="body" sz="quarter" idx="10"/>
          </p:nvPr>
        </p:nvSpPr>
        <p:spPr>
          <a:xfrm>
            <a:off x="685800" y="1371601"/>
            <a:ext cx="10820400" cy="4602479"/>
          </a:xfrm>
        </p:spPr>
        <p:txBody>
          <a:bodyPr/>
          <a:lstStyle/>
          <a:p>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37" y="1512404"/>
            <a:ext cx="4915326" cy="3833192"/>
          </a:xfrm>
          <a:prstGeom prst="rect">
            <a:avLst/>
          </a:prstGeom>
        </p:spPr>
      </p:pic>
    </p:spTree>
    <p:extLst>
      <p:ext uri="{BB962C8B-B14F-4D97-AF65-F5344CB8AC3E}">
        <p14:creationId xmlns:p14="http://schemas.microsoft.com/office/powerpoint/2010/main" val="3353560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(functions)</a:t>
            </a:r>
            <a:br>
              <a:rPr lang="en-US" dirty="0" smtClean="0"/>
            </a:br>
            <a:r>
              <a:rPr lang="en-US" sz="2000" dirty="0" smtClean="0"/>
              <a:t/>
            </a:r>
            <a:br>
              <a:rPr lang="en-US" sz="2000" dirty="0" smtClean="0"/>
            </a:br>
            <a:r>
              <a:rPr lang="en-US" sz="2000" dirty="0" smtClean="0">
                <a:latin typeface="+mn-lt"/>
              </a:rPr>
              <a:t>We also can create own functions in Sass and Stylus. </a:t>
            </a:r>
            <a:br>
              <a:rPr lang="en-US" sz="2000" dirty="0" smtClean="0">
                <a:latin typeface="+mn-lt"/>
              </a:rPr>
            </a:br>
            <a:r>
              <a:rPr lang="en-US" sz="2000" dirty="0" smtClean="0">
                <a:latin typeface="+mn-lt"/>
              </a:rPr>
              <a:t>Less only have built-in function. (</a:t>
            </a:r>
            <a:r>
              <a:rPr lang="en-US" sz="1600" dirty="0">
                <a:latin typeface="+mn-lt"/>
                <a:hlinkClick r:id="rId2"/>
              </a:rPr>
              <a:t>https://github.com/less/less.js/issues/637</a:t>
            </a:r>
            <a:r>
              <a:rPr lang="en-US" sz="2000" dirty="0" smtClean="0">
                <a:latin typeface="+mn-lt"/>
              </a:rPr>
              <a:t>)</a:t>
            </a:r>
            <a:endParaRPr lang="uk-UA" dirty="0">
              <a:latin typeface="+mn-lt"/>
            </a:endParaRPr>
          </a:p>
        </p:txBody>
      </p:sp>
      <p:sp>
        <p:nvSpPr>
          <p:cNvPr id="3" name="Місце для тексту 2"/>
          <p:cNvSpPr>
            <a:spLocks noGrp="1"/>
          </p:cNvSpPr>
          <p:nvPr>
            <p:ph type="body" sz="quarter" idx="10"/>
          </p:nvPr>
        </p:nvSpPr>
        <p:spPr>
          <a:xfrm>
            <a:off x="685800" y="2211977"/>
            <a:ext cx="3467100" cy="3213463"/>
          </a:xfrm>
        </p:spPr>
        <p:txBody>
          <a:bodyPr/>
          <a:lstStyle/>
          <a:p>
            <a:r>
              <a:rPr lang="en-US" dirty="0" smtClean="0"/>
              <a:t>Sass</a:t>
            </a:r>
            <a:endParaRPr lang="uk-UA" dirty="0"/>
          </a:p>
        </p:txBody>
      </p:sp>
      <p:sp>
        <p:nvSpPr>
          <p:cNvPr id="4" name="Місце для тексту 3"/>
          <p:cNvSpPr>
            <a:spLocks noGrp="1"/>
          </p:cNvSpPr>
          <p:nvPr>
            <p:ph type="body" sz="quarter" idx="11"/>
          </p:nvPr>
        </p:nvSpPr>
        <p:spPr>
          <a:xfrm>
            <a:off x="4363212" y="2211977"/>
            <a:ext cx="3465576" cy="3274423"/>
          </a:xfrm>
        </p:spPr>
        <p:txBody>
          <a:bodyPr/>
          <a:lstStyle/>
          <a:p>
            <a:endParaRPr lang="en-US" dirty="0" smtClean="0"/>
          </a:p>
          <a:p>
            <a:endParaRPr lang="en-US" dirty="0"/>
          </a:p>
          <a:p>
            <a:endParaRPr lang="en-US" dirty="0" smtClean="0"/>
          </a:p>
          <a:p>
            <a:r>
              <a:rPr lang="en-US" dirty="0" smtClean="0"/>
              <a:t>Nothing here.☹☹☹</a:t>
            </a:r>
            <a:endParaRPr lang="uk-UA" dirty="0"/>
          </a:p>
        </p:txBody>
      </p:sp>
      <p:sp>
        <p:nvSpPr>
          <p:cNvPr id="5" name="Місце для тексту 4"/>
          <p:cNvSpPr>
            <a:spLocks noGrp="1"/>
          </p:cNvSpPr>
          <p:nvPr>
            <p:ph type="body" sz="quarter" idx="12"/>
          </p:nvPr>
        </p:nvSpPr>
        <p:spPr>
          <a:xfrm>
            <a:off x="8039100" y="2211977"/>
            <a:ext cx="3467100" cy="3274423"/>
          </a:xfrm>
        </p:spPr>
        <p:txBody>
          <a:bodyPr/>
          <a:lstStyle/>
          <a:p>
            <a:r>
              <a:rPr lang="en-US" dirty="0" smtClean="0"/>
              <a:t>Stylus</a:t>
            </a:r>
            <a:endParaRPr lang="uk-UA" dirty="0"/>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28658"/>
            <a:ext cx="3002540" cy="279678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81" y="5486400"/>
            <a:ext cx="2057578" cy="1226926"/>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660" y="4343298"/>
            <a:ext cx="1745131" cy="1181202"/>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100" y="2628658"/>
            <a:ext cx="2552921" cy="1600339"/>
          </a:xfrm>
          <a:prstGeom prst="rect">
            <a:avLst/>
          </a:prstGeom>
        </p:spPr>
      </p:pic>
    </p:spTree>
    <p:extLst>
      <p:ext uri="{BB962C8B-B14F-4D97-AF65-F5344CB8AC3E}">
        <p14:creationId xmlns:p14="http://schemas.microsoft.com/office/powerpoint/2010/main" val="1593543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(imports)</a:t>
            </a:r>
            <a:br>
              <a:rPr lang="en-US" dirty="0" smtClean="0"/>
            </a:br>
            <a:r>
              <a:rPr lang="en-US" sz="2000" dirty="0" smtClean="0"/>
              <a:t/>
            </a:r>
            <a:br>
              <a:rPr lang="en-US" sz="2000" dirty="0" smtClean="0"/>
            </a:br>
            <a:r>
              <a:rPr lang="en-US" sz="2000" dirty="0" smtClean="0">
                <a:latin typeface="+mn-lt"/>
              </a:rPr>
              <a:t>One of the most cool feature. Rather than using a one large file, we can separate our code in small </a:t>
            </a:r>
            <a:r>
              <a:rPr lang="en-US" sz="2000" dirty="0" err="1" smtClean="0">
                <a:latin typeface="+mn-lt"/>
              </a:rPr>
              <a:t>peaces</a:t>
            </a:r>
            <a:r>
              <a:rPr lang="en-US" sz="2000" dirty="0" smtClean="0">
                <a:latin typeface="+mn-lt"/>
              </a:rPr>
              <a:t>. We can group our variables and create vars.[</a:t>
            </a:r>
            <a:r>
              <a:rPr lang="en-US" sz="2000" dirty="0" err="1" smtClean="0">
                <a:latin typeface="+mn-lt"/>
              </a:rPr>
              <a:t>ext</a:t>
            </a:r>
            <a:r>
              <a:rPr lang="en-US" sz="2000" dirty="0" smtClean="0">
                <a:latin typeface="+mn-lt"/>
              </a:rPr>
              <a:t>] file, </a:t>
            </a:r>
            <a:r>
              <a:rPr lang="en-US" sz="2000" dirty="0" err="1" smtClean="0">
                <a:latin typeface="+mn-lt"/>
              </a:rPr>
              <a:t>mixins</a:t>
            </a:r>
            <a:r>
              <a:rPr lang="en-US" sz="2000" dirty="0" smtClean="0">
                <a:latin typeface="+mn-lt"/>
              </a:rPr>
              <a:t>.[</a:t>
            </a:r>
            <a:r>
              <a:rPr lang="en-US" sz="2000" dirty="0" err="1" smtClean="0">
                <a:latin typeface="+mn-lt"/>
              </a:rPr>
              <a:t>ext</a:t>
            </a:r>
            <a:r>
              <a:rPr lang="en-US" sz="2000" dirty="0" smtClean="0">
                <a:latin typeface="+mn-lt"/>
              </a:rPr>
              <a:t>], etc. and then import them.</a:t>
            </a:r>
            <a:endParaRPr lang="uk-UA" dirty="0"/>
          </a:p>
        </p:txBody>
      </p:sp>
      <p:sp>
        <p:nvSpPr>
          <p:cNvPr id="3" name="Місце для тексту 2"/>
          <p:cNvSpPr>
            <a:spLocks noGrp="1"/>
          </p:cNvSpPr>
          <p:nvPr>
            <p:ph type="body" sz="quarter" idx="10"/>
          </p:nvPr>
        </p:nvSpPr>
        <p:spPr>
          <a:xfrm>
            <a:off x="685800" y="2333896"/>
            <a:ext cx="3467100" cy="3152503"/>
          </a:xfrm>
        </p:spPr>
        <p:txBody>
          <a:bodyPr/>
          <a:lstStyle/>
          <a:p>
            <a:r>
              <a:rPr lang="en-US" dirty="0" smtClean="0"/>
              <a:t>Sass</a:t>
            </a:r>
          </a:p>
          <a:p>
            <a:endParaRPr lang="uk-UA" dirty="0"/>
          </a:p>
        </p:txBody>
      </p:sp>
      <p:sp>
        <p:nvSpPr>
          <p:cNvPr id="4" name="Місце для тексту 3"/>
          <p:cNvSpPr>
            <a:spLocks noGrp="1"/>
          </p:cNvSpPr>
          <p:nvPr>
            <p:ph type="body" sz="quarter" idx="11"/>
          </p:nvPr>
        </p:nvSpPr>
        <p:spPr>
          <a:xfrm>
            <a:off x="4363212" y="2333896"/>
            <a:ext cx="3465576" cy="3152504"/>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333896"/>
            <a:ext cx="3467100" cy="3152504"/>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856920"/>
            <a:ext cx="2484335" cy="693480"/>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212" y="2856920"/>
            <a:ext cx="2484335" cy="693480"/>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856920"/>
            <a:ext cx="2446232" cy="647756"/>
          </a:xfrm>
          <a:prstGeom prst="rect">
            <a:avLst/>
          </a:prstGeom>
        </p:spPr>
      </p:pic>
    </p:spTree>
    <p:extLst>
      <p:ext uri="{BB962C8B-B14F-4D97-AF65-F5344CB8AC3E}">
        <p14:creationId xmlns:p14="http://schemas.microsoft.com/office/powerpoint/2010/main" val="1276942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Why Pre-processing CSS?</a:t>
            </a:r>
            <a:endParaRPr lang="uk-UA" dirty="0"/>
          </a:p>
        </p:txBody>
      </p:sp>
      <p:sp>
        <p:nvSpPr>
          <p:cNvPr id="3" name="Місце для тексту 2"/>
          <p:cNvSpPr>
            <a:spLocks noGrp="1"/>
          </p:cNvSpPr>
          <p:nvPr>
            <p:ph type="body" sz="quarter" idx="10"/>
          </p:nvPr>
        </p:nvSpPr>
        <p:spPr>
          <a:xfrm>
            <a:off x="685800" y="2057400"/>
            <a:ext cx="10820400" cy="3759926"/>
          </a:xfrm>
        </p:spPr>
        <p:txBody>
          <a:bodyPr/>
          <a:lstStyle/>
          <a:p>
            <a:r>
              <a:rPr lang="en-US" dirty="0" smtClean="0"/>
              <a:t>CSS is very primitive and incomplete. We can’t building a function, create reusable variables(for now it’s not right), reusable </a:t>
            </a:r>
            <a:r>
              <a:rPr lang="en-US" dirty="0" err="1" smtClean="0"/>
              <a:t>mixins</a:t>
            </a:r>
            <a:r>
              <a:rPr lang="en-US" dirty="0" smtClean="0"/>
              <a:t> or inheritance, mathematical operations and, etc. </a:t>
            </a:r>
            <a:endParaRPr lang="en-US" dirty="0"/>
          </a:p>
          <a:p>
            <a:r>
              <a:rPr lang="en-US" dirty="0" smtClean="0"/>
              <a:t>For bigger project maintenance is a big problem.</a:t>
            </a:r>
          </a:p>
          <a:p>
            <a:r>
              <a:rPr lang="en-US" dirty="0" smtClean="0"/>
              <a:t>In order to write a better CSS we have a different approaches, like separating definitions into smaller files and importing them in to one file, but it’s not solving DRY and maintainability problems. Another way it’s object oriented CSS. In this case we applying two or more class definition to an element. Each class – it’s one CSS property. It solve DRY problem but decreased the maintainability.</a:t>
            </a:r>
          </a:p>
          <a:p>
            <a:r>
              <a:rPr lang="en-US" dirty="0" smtClean="0"/>
              <a:t>CSS Pre-processors have some advanced features, which helped to achieve reusable, maintainable and extensible CSS code.</a:t>
            </a:r>
            <a:endParaRPr lang="en-US" dirty="0"/>
          </a:p>
        </p:txBody>
      </p:sp>
    </p:spTree>
    <p:extLst>
      <p:ext uri="{BB962C8B-B14F-4D97-AF65-F5344CB8AC3E}">
        <p14:creationId xmlns:p14="http://schemas.microsoft.com/office/powerpoint/2010/main" val="1386173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4000" dirty="0" smtClean="0">
                <a:latin typeface="Proxima Nova Black" panose="020B0604020202020204" charset="0"/>
              </a:rPr>
              <a:t>It’s end… or not?</a:t>
            </a:r>
            <a:br>
              <a:rPr lang="en-US" sz="4000" dirty="0" smtClean="0">
                <a:latin typeface="Proxima Nova Black" panose="020B0604020202020204" charset="0"/>
              </a:rPr>
            </a:br>
            <a:r>
              <a:rPr lang="en-US" sz="4000" dirty="0" smtClean="0">
                <a:latin typeface="Proxima Nova Black" panose="020B0604020202020204" charset="0"/>
              </a:rPr>
              <a:t>Another way to write a DRY CSS without pre-processors.</a:t>
            </a:r>
            <a:endParaRPr lang="uk-UA" sz="4000" dirty="0">
              <a:latin typeface="Proxima Nova Black" panose="020B0604020202020204" charset="0"/>
            </a:endParaRPr>
          </a:p>
        </p:txBody>
      </p:sp>
    </p:spTree>
    <p:extLst>
      <p:ext uri="{BB962C8B-B14F-4D97-AF65-F5344CB8AC3E}">
        <p14:creationId xmlns:p14="http://schemas.microsoft.com/office/powerpoint/2010/main" val="3263982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Atomic CSS, or OOP CSS.</a:t>
            </a:r>
            <a:endParaRPr lang="uk-UA" dirty="0"/>
          </a:p>
        </p:txBody>
      </p:sp>
      <p:sp>
        <p:nvSpPr>
          <p:cNvPr id="3" name="Місце для тексту 2"/>
          <p:cNvSpPr>
            <a:spLocks noGrp="1"/>
          </p:cNvSpPr>
          <p:nvPr>
            <p:ph type="body" sz="quarter" idx="10"/>
          </p:nvPr>
        </p:nvSpPr>
        <p:spPr>
          <a:xfrm>
            <a:off x="685800" y="1550125"/>
            <a:ext cx="10820400" cy="4528457"/>
          </a:xfrm>
        </p:spPr>
        <p:txBody>
          <a:bodyPr/>
          <a:lstStyle/>
          <a:p>
            <a:r>
              <a:rPr lang="en-US" dirty="0" smtClean="0"/>
              <a:t>For this way we create one CSS class for one rule and then in HTML markup we simply add this classes. </a:t>
            </a:r>
          </a:p>
          <a:p>
            <a:r>
              <a:rPr lang="en-US" dirty="0" smtClean="0"/>
              <a:t>It’s solve the DRY problem but decrease maintainability.</a:t>
            </a:r>
          </a:p>
          <a:p>
            <a:endParaRPr lang="en-US" dirty="0"/>
          </a:p>
          <a:p>
            <a:r>
              <a:rPr lang="en-US" dirty="0" smtClean="0"/>
              <a:t>The best example is </a:t>
            </a:r>
            <a:r>
              <a:rPr lang="en-US" dirty="0" err="1" smtClean="0"/>
              <a:t>tailwindcss</a:t>
            </a:r>
            <a:r>
              <a:rPr lang="en-US" dirty="0" smtClean="0"/>
              <a:t> (</a:t>
            </a:r>
            <a:r>
              <a:rPr lang="en-US" dirty="0">
                <a:hlinkClick r:id="rId2"/>
              </a:rPr>
              <a:t>https://tailwindcss.com/</a:t>
            </a:r>
            <a:r>
              <a:rPr lang="en-US" dirty="0" smtClean="0"/>
              <a:t>) – it’s utility-first CSS framework.</a:t>
            </a:r>
          </a:p>
          <a:p>
            <a:endParaRPr lang="en-US" dirty="0"/>
          </a:p>
          <a:p>
            <a:r>
              <a:rPr lang="en-US" dirty="0" smtClean="0"/>
              <a:t>Big problem: decrease readability of HTML markup.</a:t>
            </a:r>
            <a:endParaRPr lang="uk-UA" dirty="0"/>
          </a:p>
        </p:txBody>
      </p:sp>
    </p:spTree>
    <p:extLst>
      <p:ext uri="{BB962C8B-B14F-4D97-AF65-F5344CB8AC3E}">
        <p14:creationId xmlns:p14="http://schemas.microsoft.com/office/powerpoint/2010/main" val="19663956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OOP CSS example</a:t>
            </a:r>
            <a:endParaRPr lang="uk-UA" dirty="0"/>
          </a:p>
        </p:txBody>
      </p:sp>
      <p:sp>
        <p:nvSpPr>
          <p:cNvPr id="3" name="Місце для тексту 2"/>
          <p:cNvSpPr>
            <a:spLocks noGrp="1"/>
          </p:cNvSpPr>
          <p:nvPr>
            <p:ph type="body" sz="quarter" idx="10"/>
          </p:nvPr>
        </p:nvSpPr>
        <p:spPr>
          <a:xfrm>
            <a:off x="685800" y="1593669"/>
            <a:ext cx="10820400" cy="4354285"/>
          </a:xfrm>
        </p:spPr>
        <p:txBody>
          <a:bodyPr/>
          <a:lstStyle/>
          <a:p>
            <a:endParaRPr lang="en-US" dirty="0" smtClean="0"/>
          </a:p>
          <a:p>
            <a:endParaRPr lang="en-US" dirty="0"/>
          </a:p>
          <a:p>
            <a:endParaRPr lang="en-US" dirty="0" smtClean="0"/>
          </a:p>
          <a:p>
            <a:r>
              <a:rPr lang="en-US" dirty="0"/>
              <a:t>	</a:t>
            </a:r>
            <a:r>
              <a:rPr lang="en-US" dirty="0" smtClean="0"/>
              <a:t>			</a:t>
            </a:r>
          </a:p>
          <a:p>
            <a:r>
              <a:rPr lang="en-US" dirty="0"/>
              <a:t>	</a:t>
            </a:r>
            <a:r>
              <a:rPr lang="en-US" dirty="0" smtClean="0"/>
              <a:t>			   </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6526"/>
            <a:ext cx="3185436" cy="4488569"/>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954" y="1526526"/>
            <a:ext cx="6317527" cy="1348857"/>
          </a:xfrm>
          <a:prstGeom prst="rect">
            <a:avLst/>
          </a:prstGeom>
        </p:spPr>
      </p:pic>
    </p:spTree>
    <p:extLst>
      <p:ext uri="{BB962C8B-B14F-4D97-AF65-F5344CB8AC3E}">
        <p14:creationId xmlns:p14="http://schemas.microsoft.com/office/powerpoint/2010/main" val="3451896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Conclusions</a:t>
            </a:r>
            <a:endParaRPr lang="uk-UA" dirty="0"/>
          </a:p>
        </p:txBody>
      </p:sp>
      <p:sp>
        <p:nvSpPr>
          <p:cNvPr id="3" name="Місце для тексту 2"/>
          <p:cNvSpPr>
            <a:spLocks noGrp="1"/>
          </p:cNvSpPr>
          <p:nvPr>
            <p:ph type="body" sz="quarter" idx="10"/>
          </p:nvPr>
        </p:nvSpPr>
        <p:spPr>
          <a:xfrm>
            <a:off x="685800" y="1436914"/>
            <a:ext cx="10820400" cy="4511040"/>
          </a:xfrm>
        </p:spPr>
        <p:txBody>
          <a:bodyPr/>
          <a:lstStyle/>
          <a:p>
            <a:r>
              <a:rPr lang="en-US" dirty="0" smtClean="0"/>
              <a:t>In fact, all CSS pre-processors have similar functionality such as variables, </a:t>
            </a:r>
            <a:r>
              <a:rPr lang="en-US" dirty="0" err="1" smtClean="0"/>
              <a:t>mixins</a:t>
            </a:r>
            <a:r>
              <a:rPr lang="en-US" dirty="0" smtClean="0"/>
              <a:t>, extends, imports, etc. They all follows DRY principles and have a functions, conditional statements and operations.</a:t>
            </a:r>
          </a:p>
          <a:p>
            <a:endParaRPr lang="en-US" dirty="0"/>
          </a:p>
          <a:p>
            <a:r>
              <a:rPr lang="en-US" dirty="0" smtClean="0"/>
              <a:t>Sass and Stylus more like programming language, since they allow us to create custom function. </a:t>
            </a:r>
            <a:r>
              <a:rPr lang="en-US" dirty="0" err="1" smtClean="0"/>
              <a:t>Furthemore</a:t>
            </a:r>
            <a:r>
              <a:rPr lang="en-US" dirty="0" smtClean="0"/>
              <a:t>, Sass has a huge ecosystem and active community. Stylus are very flexible and can be easily integrated in Node project.</a:t>
            </a:r>
          </a:p>
          <a:p>
            <a:r>
              <a:rPr lang="en-US" dirty="0" smtClean="0"/>
              <a:t>Less are also cool for different kind of project where no need write own function or create serious conditional statements.</a:t>
            </a:r>
            <a:endParaRPr lang="uk-UA" dirty="0"/>
          </a:p>
        </p:txBody>
      </p:sp>
    </p:spTree>
    <p:extLst>
      <p:ext uri="{BB962C8B-B14F-4D97-AF65-F5344CB8AC3E}">
        <p14:creationId xmlns:p14="http://schemas.microsoft.com/office/powerpoint/2010/main" val="125271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Sources</a:t>
            </a:r>
            <a:endParaRPr lang="uk-UA" dirty="0"/>
          </a:p>
        </p:txBody>
      </p:sp>
      <p:sp>
        <p:nvSpPr>
          <p:cNvPr id="3" name="Місце для тексту 2"/>
          <p:cNvSpPr>
            <a:spLocks noGrp="1"/>
          </p:cNvSpPr>
          <p:nvPr>
            <p:ph type="body" sz="quarter" idx="10"/>
          </p:nvPr>
        </p:nvSpPr>
        <p:spPr>
          <a:xfrm>
            <a:off x="685800" y="1371601"/>
            <a:ext cx="10820400" cy="4114799"/>
          </a:xfrm>
        </p:spPr>
        <p:txBody>
          <a:bodyPr/>
          <a:lstStyle/>
          <a:p>
            <a:pPr marL="457200" indent="-457200">
              <a:buAutoNum type="arabicParenR"/>
            </a:pPr>
            <a:r>
              <a:rPr lang="en-US" dirty="0" smtClean="0">
                <a:hlinkClick r:id="rId2"/>
              </a:rPr>
              <a:t>https</a:t>
            </a:r>
            <a:r>
              <a:rPr lang="en-US" dirty="0">
                <a:hlinkClick r:id="rId2"/>
              </a:rPr>
              <a:t>://raygun.com/blog/css-preprocessors-examples</a:t>
            </a:r>
            <a:r>
              <a:rPr lang="en-US" dirty="0" smtClean="0">
                <a:hlinkClick r:id="rId2"/>
              </a:rPr>
              <a:t>/</a:t>
            </a:r>
            <a:r>
              <a:rPr lang="en-US" dirty="0" smtClean="0"/>
              <a:t>;</a:t>
            </a:r>
          </a:p>
          <a:p>
            <a:pPr marL="457200" indent="-457200">
              <a:buAutoNum type="arabicParenR"/>
            </a:pPr>
            <a:r>
              <a:rPr lang="en-US" dirty="0">
                <a:hlinkClick r:id="rId3"/>
              </a:rPr>
              <a:t>http://lesscss.org</a:t>
            </a:r>
            <a:r>
              <a:rPr lang="en-US" dirty="0" smtClean="0">
                <a:hlinkClick r:id="rId3"/>
              </a:rPr>
              <a:t>/</a:t>
            </a:r>
            <a:r>
              <a:rPr lang="en-US" dirty="0" smtClean="0"/>
              <a:t>;</a:t>
            </a:r>
          </a:p>
          <a:p>
            <a:pPr marL="457200" indent="-457200">
              <a:buAutoNum type="arabicParenR"/>
            </a:pPr>
            <a:r>
              <a:rPr lang="en-US" dirty="0">
                <a:hlinkClick r:id="rId4"/>
              </a:rPr>
              <a:t>https://sass-lang.com</a:t>
            </a:r>
            <a:r>
              <a:rPr lang="en-US" dirty="0" smtClean="0">
                <a:hlinkClick r:id="rId4"/>
              </a:rPr>
              <a:t>/</a:t>
            </a:r>
            <a:r>
              <a:rPr lang="en-US" dirty="0" smtClean="0"/>
              <a:t>;</a:t>
            </a:r>
          </a:p>
          <a:p>
            <a:pPr marL="457200" indent="-457200">
              <a:buAutoNum type="arabicParenR"/>
            </a:pPr>
            <a:r>
              <a:rPr lang="en-US" dirty="0">
                <a:hlinkClick r:id="rId5"/>
              </a:rPr>
              <a:t>http://stylus-lang.com</a:t>
            </a:r>
            <a:r>
              <a:rPr lang="en-US" dirty="0" smtClean="0">
                <a:hlinkClick r:id="rId5"/>
              </a:rPr>
              <a:t>/</a:t>
            </a:r>
            <a:r>
              <a:rPr lang="en-US" dirty="0" smtClean="0"/>
              <a:t>;</a:t>
            </a:r>
          </a:p>
          <a:p>
            <a:pPr marL="457200" indent="-457200">
              <a:buAutoNum type="arabicParenR"/>
            </a:pPr>
            <a:r>
              <a:rPr lang="en-US" dirty="0">
                <a:hlinkClick r:id="rId6"/>
              </a:rPr>
              <a:t>https://tailwindcss.com</a:t>
            </a:r>
            <a:r>
              <a:rPr lang="en-US" dirty="0" smtClean="0">
                <a:hlinkClick r:id="rId6"/>
              </a:rPr>
              <a:t>/</a:t>
            </a:r>
            <a:r>
              <a:rPr lang="en-US" dirty="0" smtClean="0"/>
              <a:t>.</a:t>
            </a:r>
            <a:endParaRPr lang="uk-UA" dirty="0"/>
          </a:p>
        </p:txBody>
      </p:sp>
    </p:spTree>
    <p:extLst>
      <p:ext uri="{BB962C8B-B14F-4D97-AF65-F5344CB8AC3E}">
        <p14:creationId xmlns:p14="http://schemas.microsoft.com/office/powerpoint/2010/main" val="133254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
            </a:r>
            <a:br>
              <a:rPr lang="en-US" dirty="0" smtClean="0"/>
            </a:br>
            <a:r>
              <a:rPr lang="en-US" dirty="0" smtClean="0"/>
              <a:t>Thank You.</a:t>
            </a:r>
            <a:endParaRPr lang="uk-UA" dirty="0"/>
          </a:p>
        </p:txBody>
      </p:sp>
    </p:spTree>
    <p:extLst>
      <p:ext uri="{BB962C8B-B14F-4D97-AF65-F5344CB8AC3E}">
        <p14:creationId xmlns:p14="http://schemas.microsoft.com/office/powerpoint/2010/main" val="375647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Meet the heroes</a:t>
            </a:r>
            <a:endParaRPr lang="uk-UA" dirty="0"/>
          </a:p>
        </p:txBody>
      </p:sp>
      <p:sp>
        <p:nvSpPr>
          <p:cNvPr id="4" name="Місце для тексту 3"/>
          <p:cNvSpPr>
            <a:spLocks noGrp="1"/>
          </p:cNvSpPr>
          <p:nvPr>
            <p:ph type="body" sz="quarter" idx="10"/>
          </p:nvPr>
        </p:nvSpPr>
        <p:spPr>
          <a:xfrm>
            <a:off x="685800" y="1611087"/>
            <a:ext cx="3467100" cy="4598124"/>
          </a:xfrm>
        </p:spPr>
        <p:txBody>
          <a:bodyPr/>
          <a:lstStyle/>
          <a:p>
            <a:endParaRPr lang="en-US" dirty="0" smtClean="0"/>
          </a:p>
          <a:p>
            <a:endParaRPr lang="en-US" dirty="0"/>
          </a:p>
          <a:p>
            <a:endParaRPr lang="en-US" dirty="0" smtClean="0"/>
          </a:p>
          <a:p>
            <a:endParaRPr lang="en-US" dirty="0" smtClean="0"/>
          </a:p>
          <a:p>
            <a:r>
              <a:rPr lang="en-US" dirty="0" smtClean="0"/>
              <a:t>Sass(syntactically awesome style sheets) or SCSS(sassy CSS).</a:t>
            </a:r>
          </a:p>
          <a:p>
            <a:r>
              <a:rPr lang="en-US" dirty="0" smtClean="0"/>
              <a:t>It’s the oldest preprocessors, initially released in 2006. Creators Natalie </a:t>
            </a:r>
            <a:r>
              <a:rPr lang="en-US" dirty="0" err="1" smtClean="0"/>
              <a:t>Weizenbaum</a:t>
            </a:r>
            <a:r>
              <a:rPr lang="en-US" dirty="0" smtClean="0"/>
              <a:t> and Hampton Catlin.</a:t>
            </a:r>
          </a:p>
          <a:p>
            <a:endParaRPr lang="uk-UA" dirty="0"/>
          </a:p>
        </p:txBody>
      </p:sp>
      <p:sp>
        <p:nvSpPr>
          <p:cNvPr id="5" name="Місце для тексту 4"/>
          <p:cNvSpPr>
            <a:spLocks noGrp="1"/>
          </p:cNvSpPr>
          <p:nvPr>
            <p:ph type="body" sz="quarter" idx="11"/>
          </p:nvPr>
        </p:nvSpPr>
        <p:spPr>
          <a:xfrm>
            <a:off x="4363212" y="1611087"/>
            <a:ext cx="3465576" cy="4432661"/>
          </a:xfrm>
        </p:spPr>
        <p:txBody>
          <a:bodyPr/>
          <a:lstStyle/>
          <a:p>
            <a:endParaRPr lang="en-US" dirty="0" smtClean="0"/>
          </a:p>
          <a:p>
            <a:endParaRPr lang="en-US" dirty="0"/>
          </a:p>
          <a:p>
            <a:endParaRPr lang="en-US" dirty="0" smtClean="0"/>
          </a:p>
          <a:p>
            <a:endParaRPr lang="en-US" dirty="0"/>
          </a:p>
          <a:p>
            <a:r>
              <a:rPr lang="en-US" dirty="0" smtClean="0"/>
              <a:t>Less(Leaner style sheets) was initially released three years after Sass, in 2009 by Alexis </a:t>
            </a:r>
            <a:r>
              <a:rPr lang="en-US" dirty="0" err="1" smtClean="0"/>
              <a:t>Sellier</a:t>
            </a:r>
            <a:r>
              <a:rPr lang="en-US" dirty="0" smtClean="0"/>
              <a:t>. </a:t>
            </a:r>
          </a:p>
          <a:p>
            <a:r>
              <a:rPr lang="en-US" dirty="0" smtClean="0"/>
              <a:t>It was influenced by Sass, but later Less also influenced Sass, as the newest SCSS syntax.</a:t>
            </a:r>
            <a:endParaRPr lang="uk-UA" dirty="0"/>
          </a:p>
        </p:txBody>
      </p:sp>
      <p:sp>
        <p:nvSpPr>
          <p:cNvPr id="6" name="Місце для тексту 5"/>
          <p:cNvSpPr>
            <a:spLocks noGrp="1"/>
          </p:cNvSpPr>
          <p:nvPr>
            <p:ph type="body" sz="quarter" idx="12"/>
          </p:nvPr>
        </p:nvSpPr>
        <p:spPr>
          <a:xfrm>
            <a:off x="8039100" y="1611087"/>
            <a:ext cx="3467100" cy="4275907"/>
          </a:xfrm>
        </p:spPr>
        <p:txBody>
          <a:bodyPr/>
          <a:lstStyle/>
          <a:p>
            <a:endParaRPr lang="en-US" dirty="0" smtClean="0"/>
          </a:p>
          <a:p>
            <a:endParaRPr lang="en-US" dirty="0"/>
          </a:p>
          <a:p>
            <a:endParaRPr lang="en-US" dirty="0" smtClean="0"/>
          </a:p>
          <a:p>
            <a:endParaRPr lang="en-US" dirty="0"/>
          </a:p>
          <a:p>
            <a:r>
              <a:rPr lang="en-US" dirty="0" smtClean="0"/>
              <a:t>The first version of Stylus was launched one year after Less, in 2010 by TJ </a:t>
            </a:r>
            <a:r>
              <a:rPr lang="en-US" dirty="0" err="1" smtClean="0"/>
              <a:t>Holowaychuk</a:t>
            </a:r>
            <a:r>
              <a:rPr lang="en-US" dirty="0" smtClean="0"/>
              <a:t>. </a:t>
            </a:r>
            <a:endParaRPr lang="en-US" dirty="0"/>
          </a:p>
          <a:p>
            <a:r>
              <a:rPr lang="en-US" dirty="0" smtClean="0"/>
              <a:t>Stylus is written on Node.js. It was influenced by both Sass and Less.</a:t>
            </a:r>
            <a:endParaRPr lang="uk-UA"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0" y="1855876"/>
            <a:ext cx="2412274" cy="1280161"/>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212" y="1767839"/>
            <a:ext cx="3029494" cy="1456236"/>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995" y="1611087"/>
            <a:ext cx="2498680" cy="1532269"/>
          </a:xfrm>
          <a:prstGeom prst="rect">
            <a:avLst/>
          </a:prstGeom>
        </p:spPr>
      </p:pic>
    </p:spTree>
    <p:extLst>
      <p:ext uri="{BB962C8B-B14F-4D97-AF65-F5344CB8AC3E}">
        <p14:creationId xmlns:p14="http://schemas.microsoft.com/office/powerpoint/2010/main" val="3431424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features (variables)</a:t>
            </a:r>
            <a:br>
              <a:rPr lang="en-US" dirty="0" smtClean="0"/>
            </a:br>
            <a:r>
              <a:rPr lang="en-US" sz="1800" dirty="0"/>
              <a:t/>
            </a:r>
            <a:br>
              <a:rPr lang="en-US" sz="1800" dirty="0"/>
            </a:br>
            <a:r>
              <a:rPr lang="en-US" sz="2000" dirty="0" smtClean="0">
                <a:latin typeface="+mn-lt"/>
              </a:rPr>
              <a:t>Variables were all time wanted feature in CSS. Every developer want to define a base color, font-size, borders etc. </a:t>
            </a:r>
            <a:endParaRPr lang="uk-UA" sz="4800" dirty="0">
              <a:latin typeface="+mn-lt"/>
            </a:endParaRPr>
          </a:p>
        </p:txBody>
      </p:sp>
      <p:sp>
        <p:nvSpPr>
          <p:cNvPr id="3" name="Місце для тексту 2"/>
          <p:cNvSpPr>
            <a:spLocks noGrp="1"/>
          </p:cNvSpPr>
          <p:nvPr>
            <p:ph type="body" sz="quarter" idx="10"/>
          </p:nvPr>
        </p:nvSpPr>
        <p:spPr>
          <a:xfrm>
            <a:off x="685800" y="2351314"/>
            <a:ext cx="3467100" cy="3596640"/>
          </a:xfrm>
        </p:spPr>
        <p:txBody>
          <a:bodyPr/>
          <a:lstStyle/>
          <a:p>
            <a:r>
              <a:rPr lang="en-US" sz="1800" dirty="0" smtClean="0"/>
              <a:t>Sass (.sass or </a:t>
            </a:r>
            <a:r>
              <a:rPr lang="en-US" sz="1800" dirty="0" err="1" smtClean="0"/>
              <a:t>scss</a:t>
            </a:r>
            <a:r>
              <a:rPr lang="en-US" sz="1800" dirty="0" smtClean="0"/>
              <a:t> extension)</a:t>
            </a:r>
          </a:p>
          <a:p>
            <a:r>
              <a:rPr lang="en-US" sz="1800" dirty="0" smtClean="0"/>
              <a:t>In Sass start with $ sign and assigned by colon.</a:t>
            </a:r>
          </a:p>
          <a:p>
            <a:endParaRPr lang="en-US" dirty="0" smtClean="0"/>
          </a:p>
          <a:p>
            <a:endParaRPr lang="en-US" dirty="0"/>
          </a:p>
          <a:p>
            <a:endParaRPr lang="en-US" dirty="0" smtClean="0"/>
          </a:p>
          <a:p>
            <a:endParaRPr lang="en-US" dirty="0"/>
          </a:p>
          <a:p>
            <a:endParaRPr lang="en-US" dirty="0" smtClean="0"/>
          </a:p>
          <a:p>
            <a:pPr algn="r"/>
            <a:r>
              <a:rPr lang="en-US" dirty="0" smtClean="0"/>
              <a:t>Compile CSS</a:t>
            </a:r>
            <a:endParaRPr lang="uk-UA" dirty="0"/>
          </a:p>
        </p:txBody>
      </p:sp>
      <p:sp>
        <p:nvSpPr>
          <p:cNvPr id="4" name="Місце для тексту 3"/>
          <p:cNvSpPr>
            <a:spLocks noGrp="1"/>
          </p:cNvSpPr>
          <p:nvPr>
            <p:ph type="body" sz="quarter" idx="11"/>
          </p:nvPr>
        </p:nvSpPr>
        <p:spPr>
          <a:xfrm>
            <a:off x="4363212" y="2351314"/>
            <a:ext cx="3465576" cy="3596640"/>
          </a:xfrm>
        </p:spPr>
        <p:txBody>
          <a:bodyPr/>
          <a:lstStyle/>
          <a:p>
            <a:r>
              <a:rPr lang="en-US" sz="1800" dirty="0" smtClean="0"/>
              <a:t>Less (.less extension)</a:t>
            </a:r>
          </a:p>
          <a:p>
            <a:r>
              <a:rPr lang="en-US" sz="1800" dirty="0" smtClean="0"/>
              <a:t>In Less start with @ sign and assigned by colon.</a:t>
            </a:r>
            <a:endParaRPr lang="uk-UA" sz="1800" dirty="0"/>
          </a:p>
        </p:txBody>
      </p:sp>
      <p:sp>
        <p:nvSpPr>
          <p:cNvPr id="5" name="Місце для тексту 4"/>
          <p:cNvSpPr>
            <a:spLocks noGrp="1"/>
          </p:cNvSpPr>
          <p:nvPr>
            <p:ph type="body" sz="quarter" idx="12"/>
          </p:nvPr>
        </p:nvSpPr>
        <p:spPr>
          <a:xfrm>
            <a:off x="8039100" y="2351314"/>
            <a:ext cx="3467100" cy="3596640"/>
          </a:xfrm>
        </p:spPr>
        <p:txBody>
          <a:bodyPr/>
          <a:lstStyle/>
          <a:p>
            <a:r>
              <a:rPr lang="en-US" sz="1800" dirty="0" smtClean="0"/>
              <a:t>Stylus (.</a:t>
            </a:r>
            <a:r>
              <a:rPr lang="en-US" sz="1800" dirty="0" err="1" smtClean="0"/>
              <a:t>styl</a:t>
            </a:r>
            <a:r>
              <a:rPr lang="en-US" sz="1800" dirty="0"/>
              <a:t> </a:t>
            </a:r>
            <a:r>
              <a:rPr lang="en-US" sz="1800" dirty="0" smtClean="0"/>
              <a:t>extension)</a:t>
            </a:r>
          </a:p>
          <a:p>
            <a:r>
              <a:rPr lang="en-US" sz="1800" dirty="0" smtClean="0"/>
              <a:t>In </a:t>
            </a:r>
            <a:r>
              <a:rPr lang="en-US" sz="1800" dirty="0"/>
              <a:t>S</a:t>
            </a:r>
            <a:r>
              <a:rPr lang="en-US" sz="1800" dirty="0" smtClean="0"/>
              <a:t>tylus variables start with name and assigned by equal sign (=).</a:t>
            </a:r>
            <a:endParaRPr lang="uk-UA" sz="1800"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3733199"/>
            <a:ext cx="2751058" cy="1607959"/>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733199"/>
            <a:ext cx="2682472" cy="135647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3733199"/>
            <a:ext cx="2613887" cy="1303133"/>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5625" y="5648535"/>
            <a:ext cx="2446232" cy="1013548"/>
          </a:xfrm>
          <a:prstGeom prst="rect">
            <a:avLst/>
          </a:prstGeom>
        </p:spPr>
      </p:pic>
    </p:spTree>
    <p:extLst>
      <p:ext uri="{BB962C8B-B14F-4D97-AF65-F5344CB8AC3E}">
        <p14:creationId xmlns:p14="http://schemas.microsoft.com/office/powerpoint/2010/main" val="1595451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85800" y="409303"/>
            <a:ext cx="10820400" cy="722811"/>
          </a:xfrm>
        </p:spPr>
        <p:txBody>
          <a:bodyPr/>
          <a:lstStyle/>
          <a:p>
            <a:pPr algn="ctr"/>
            <a:r>
              <a:rPr lang="en-US" dirty="0" smtClean="0"/>
              <a:t>Variables example file</a:t>
            </a:r>
            <a:endParaRPr lang="uk-UA" dirty="0"/>
          </a:p>
        </p:txBody>
      </p:sp>
      <p:sp>
        <p:nvSpPr>
          <p:cNvPr id="5" name="Місце для тексту 4"/>
          <p:cNvSpPr>
            <a:spLocks noGrp="1"/>
          </p:cNvSpPr>
          <p:nvPr>
            <p:ph type="body" sz="quarter" idx="10"/>
          </p:nvPr>
        </p:nvSpPr>
        <p:spPr>
          <a:xfrm>
            <a:off x="685800" y="1132114"/>
            <a:ext cx="10820400" cy="5001297"/>
          </a:xfrm>
        </p:spPr>
        <p:txBody>
          <a:bodyPr/>
          <a:lstStyle/>
          <a:p>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38" y="1132114"/>
            <a:ext cx="2963091" cy="4618120"/>
          </a:xfrm>
          <a:prstGeom prst="rect">
            <a:avLst/>
          </a:prstGeom>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360" y="1132114"/>
            <a:ext cx="2888230" cy="4618120"/>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682" y="1132114"/>
            <a:ext cx="2857748" cy="4618120"/>
          </a:xfrm>
          <a:prstGeom prst="rect">
            <a:avLst/>
          </a:prstGeom>
        </p:spPr>
      </p:pic>
    </p:spTree>
    <p:extLst>
      <p:ext uri="{BB962C8B-B14F-4D97-AF65-F5344CB8AC3E}">
        <p14:creationId xmlns:p14="http://schemas.microsoft.com/office/powerpoint/2010/main" val="2519139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85800"/>
            <a:ext cx="10820400" cy="707571"/>
          </a:xfrm>
        </p:spPr>
        <p:txBody>
          <a:bodyPr/>
          <a:lstStyle/>
          <a:p>
            <a:r>
              <a:rPr lang="en-US" dirty="0" smtClean="0"/>
              <a:t>Syntax features (nesting)</a:t>
            </a:r>
            <a:br>
              <a:rPr lang="en-US" dirty="0" smtClean="0"/>
            </a:br>
            <a:r>
              <a:rPr lang="en-US" sz="2000" dirty="0" smtClean="0"/>
              <a:t/>
            </a:r>
            <a:br>
              <a:rPr lang="en-US" sz="2000" dirty="0" smtClean="0"/>
            </a:br>
            <a:r>
              <a:rPr lang="en-US" sz="2000" dirty="0" smtClean="0">
                <a:latin typeface="+mn-lt"/>
              </a:rPr>
              <a:t>In CSS you we write selectors and their combinations in separate lines. In Pre-processors we have nesting. Nesting provide a </a:t>
            </a:r>
            <a:r>
              <a:rPr lang="en-US" sz="2000" dirty="0" smtClean="0">
                <a:latin typeface="+mn-lt"/>
                <a:ea typeface="Microsoft YaHei UI Light" panose="020B0502040204020203" pitchFamily="34" charset="-122"/>
              </a:rPr>
              <a:t>visual</a:t>
            </a:r>
            <a:r>
              <a:rPr lang="en-US" sz="2000" dirty="0" smtClean="0">
                <a:latin typeface="+mn-lt"/>
              </a:rPr>
              <a:t> hierarchy as in the HTML and then increase readability.</a:t>
            </a:r>
            <a:endParaRPr lang="uk-UA" sz="2000" dirty="0">
              <a:latin typeface="+mn-lt"/>
            </a:endParaRPr>
          </a:p>
        </p:txBody>
      </p:sp>
      <p:sp>
        <p:nvSpPr>
          <p:cNvPr id="3" name="Місце для тексту 2"/>
          <p:cNvSpPr>
            <a:spLocks noGrp="1"/>
          </p:cNvSpPr>
          <p:nvPr>
            <p:ph type="body" sz="quarter" idx="10"/>
          </p:nvPr>
        </p:nvSpPr>
        <p:spPr>
          <a:xfrm>
            <a:off x="685800" y="2316478"/>
            <a:ext cx="3467100" cy="3544389"/>
          </a:xfrm>
        </p:spPr>
        <p:txBody>
          <a:bodyPr/>
          <a:lstStyle/>
          <a:p>
            <a:r>
              <a:rPr lang="en-US" dirty="0" smtClean="0"/>
              <a:t>Sass </a:t>
            </a:r>
            <a:endParaRPr lang="uk-UA" dirty="0"/>
          </a:p>
        </p:txBody>
      </p:sp>
      <p:sp>
        <p:nvSpPr>
          <p:cNvPr id="4" name="Місце для тексту 3"/>
          <p:cNvSpPr>
            <a:spLocks noGrp="1"/>
          </p:cNvSpPr>
          <p:nvPr>
            <p:ph type="body" sz="quarter" idx="11"/>
          </p:nvPr>
        </p:nvSpPr>
        <p:spPr>
          <a:xfrm>
            <a:off x="4363212" y="2316479"/>
            <a:ext cx="3465576" cy="3544389"/>
          </a:xfrm>
        </p:spPr>
        <p:txBody>
          <a:bodyPr/>
          <a:lstStyle/>
          <a:p>
            <a:r>
              <a:rPr lang="en-US" dirty="0" smtClean="0"/>
              <a:t>Less</a:t>
            </a:r>
            <a:endParaRPr lang="uk-UA" dirty="0"/>
          </a:p>
        </p:txBody>
      </p:sp>
      <p:sp>
        <p:nvSpPr>
          <p:cNvPr id="5" name="Місце для тексту 4"/>
          <p:cNvSpPr>
            <a:spLocks noGrp="1"/>
          </p:cNvSpPr>
          <p:nvPr>
            <p:ph type="body" sz="quarter" idx="12"/>
          </p:nvPr>
        </p:nvSpPr>
        <p:spPr>
          <a:xfrm>
            <a:off x="8039100" y="2316480"/>
            <a:ext cx="3467100" cy="3544388"/>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2821491"/>
            <a:ext cx="2248095" cy="1981372"/>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3870"/>
            <a:ext cx="2446232" cy="2964437"/>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12" y="2821491"/>
            <a:ext cx="2309060" cy="2949196"/>
          </a:xfrm>
          <a:prstGeom prst="rect">
            <a:avLst/>
          </a:prstGeom>
        </p:spPr>
      </p:pic>
    </p:spTree>
    <p:extLst>
      <p:ext uri="{BB962C8B-B14F-4D97-AF65-F5344CB8AC3E}">
        <p14:creationId xmlns:p14="http://schemas.microsoft.com/office/powerpoint/2010/main" val="358338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Compile CSS (nesting)</a:t>
            </a:r>
            <a:endParaRPr lang="uk-UA" sz="40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416" y="1858655"/>
            <a:ext cx="3703641" cy="1851820"/>
          </a:xfrm>
          <a:prstGeom prst="rect">
            <a:avLst/>
          </a:prstGeom>
        </p:spPr>
      </p:pic>
    </p:spTree>
    <p:extLst>
      <p:ext uri="{BB962C8B-B14F-4D97-AF65-F5344CB8AC3E}">
        <p14:creationId xmlns:p14="http://schemas.microsoft.com/office/powerpoint/2010/main" val="3653346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Syntax feature (</a:t>
            </a:r>
            <a:r>
              <a:rPr lang="en-US" dirty="0" err="1" smtClean="0"/>
              <a:t>mixins</a:t>
            </a:r>
            <a:r>
              <a:rPr lang="en-US" dirty="0" smtClean="0"/>
              <a:t>)</a:t>
            </a:r>
            <a:br>
              <a:rPr lang="en-US" dirty="0" smtClean="0"/>
            </a:br>
            <a:r>
              <a:rPr lang="en-US" sz="2000" dirty="0" smtClean="0"/>
              <a:t/>
            </a:r>
            <a:br>
              <a:rPr lang="en-US" sz="2000" dirty="0" smtClean="0"/>
            </a:br>
            <a:r>
              <a:rPr lang="en-US" sz="2000" dirty="0" err="1" smtClean="0">
                <a:latin typeface="+mn-lt"/>
              </a:rPr>
              <a:t>Mixins</a:t>
            </a:r>
            <a:r>
              <a:rPr lang="en-US" sz="2000" dirty="0" smtClean="0">
                <a:latin typeface="+mn-lt"/>
              </a:rPr>
              <a:t> are the set of CSS rules that compiles according to some parameters or static values.</a:t>
            </a:r>
            <a:endParaRPr lang="uk-UA" dirty="0"/>
          </a:p>
        </p:txBody>
      </p:sp>
      <p:sp>
        <p:nvSpPr>
          <p:cNvPr id="3" name="Місце для тексту 2"/>
          <p:cNvSpPr>
            <a:spLocks noGrp="1"/>
          </p:cNvSpPr>
          <p:nvPr>
            <p:ph type="body" sz="quarter" idx="10"/>
          </p:nvPr>
        </p:nvSpPr>
        <p:spPr>
          <a:xfrm>
            <a:off x="685800" y="2057400"/>
            <a:ext cx="3467100" cy="3768634"/>
          </a:xfrm>
        </p:spPr>
        <p:txBody>
          <a:bodyPr/>
          <a:lstStyle/>
          <a:p>
            <a:r>
              <a:rPr lang="en-US" dirty="0" smtClean="0"/>
              <a:t>Sass</a:t>
            </a:r>
          </a:p>
          <a:p>
            <a:endParaRPr lang="en-US" dirty="0"/>
          </a:p>
          <a:p>
            <a:endParaRPr lang="en-US" dirty="0" smtClean="0"/>
          </a:p>
          <a:p>
            <a:endParaRPr lang="en-US" dirty="0"/>
          </a:p>
          <a:p>
            <a:endParaRPr lang="en-US" dirty="0" smtClean="0"/>
          </a:p>
          <a:p>
            <a:endParaRPr lang="en-US" dirty="0"/>
          </a:p>
          <a:p>
            <a:endParaRPr lang="en-US" dirty="0" smtClean="0"/>
          </a:p>
          <a:p>
            <a:pPr algn="r"/>
            <a:r>
              <a:rPr lang="en-US" dirty="0" smtClean="0"/>
              <a:t>Compile CSS</a:t>
            </a:r>
            <a:endParaRPr lang="uk-UA" dirty="0"/>
          </a:p>
        </p:txBody>
      </p:sp>
      <p:sp>
        <p:nvSpPr>
          <p:cNvPr id="4" name="Місце для тексту 3"/>
          <p:cNvSpPr>
            <a:spLocks noGrp="1"/>
          </p:cNvSpPr>
          <p:nvPr>
            <p:ph type="body" sz="quarter" idx="11"/>
          </p:nvPr>
        </p:nvSpPr>
        <p:spPr>
          <a:xfrm>
            <a:off x="4363212" y="2057400"/>
            <a:ext cx="3465576" cy="3768634"/>
          </a:xfrm>
        </p:spPr>
        <p:txBody>
          <a:bodyPr/>
          <a:lstStyle/>
          <a:p>
            <a:r>
              <a:rPr lang="en-US" dirty="0" smtClean="0"/>
              <a:t>Less	</a:t>
            </a:r>
            <a:endParaRPr lang="uk-UA" dirty="0"/>
          </a:p>
        </p:txBody>
      </p:sp>
      <p:sp>
        <p:nvSpPr>
          <p:cNvPr id="5" name="Місце для тексту 4"/>
          <p:cNvSpPr>
            <a:spLocks noGrp="1"/>
          </p:cNvSpPr>
          <p:nvPr>
            <p:ph type="body" sz="quarter" idx="12"/>
          </p:nvPr>
        </p:nvSpPr>
        <p:spPr>
          <a:xfrm>
            <a:off x="8039100" y="2057400"/>
            <a:ext cx="3467100" cy="3768634"/>
          </a:xfrm>
        </p:spPr>
        <p:txBody>
          <a:bodyPr/>
          <a:lstStyle/>
          <a:p>
            <a:r>
              <a:rPr lang="en-US" dirty="0" smtClean="0"/>
              <a:t>Stylus</a:t>
            </a: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2" y="2620100"/>
            <a:ext cx="2446232" cy="2088061"/>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20100"/>
            <a:ext cx="2606266" cy="201947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2620100"/>
            <a:ext cx="2141406" cy="1478408"/>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160" y="5154187"/>
            <a:ext cx="2484335" cy="1234547"/>
          </a:xfrm>
          <a:prstGeom prst="rect">
            <a:avLst/>
          </a:prstGeom>
        </p:spPr>
      </p:pic>
    </p:spTree>
    <p:extLst>
      <p:ext uri="{BB962C8B-B14F-4D97-AF65-F5344CB8AC3E}">
        <p14:creationId xmlns:p14="http://schemas.microsoft.com/office/powerpoint/2010/main" val="1665414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4928"/>
            <a:ext cx="12182475" cy="6683071"/>
          </a:xfrm>
        </p:spPr>
        <p:txBody>
          <a:bodyPr/>
          <a:lstStyle/>
          <a:p>
            <a:pPr algn="ctr"/>
            <a:r>
              <a:rPr lang="en-US" sz="4000" dirty="0" smtClean="0"/>
              <a:t>Another example of </a:t>
            </a:r>
            <a:r>
              <a:rPr lang="en-US" sz="4000" dirty="0" err="1" smtClean="0"/>
              <a:t>mixins</a:t>
            </a:r>
            <a:r>
              <a:rPr lang="en-US" sz="2800" dirty="0" smtClean="0"/>
              <a:t/>
            </a:r>
            <a:br>
              <a:rPr lang="en-US" sz="2800" dirty="0" smtClean="0"/>
            </a:br>
            <a:endParaRPr lang="uk-UA" sz="28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04" y="1584258"/>
            <a:ext cx="4237087" cy="3619814"/>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671" y="1584258"/>
            <a:ext cx="2720576" cy="3711262"/>
          </a:xfrm>
          <a:prstGeom prst="rect">
            <a:avLst/>
          </a:prstGeom>
        </p:spPr>
      </p:pic>
    </p:spTree>
    <p:extLst>
      <p:ext uri="{BB962C8B-B14F-4D97-AF65-F5344CB8AC3E}">
        <p14:creationId xmlns:p14="http://schemas.microsoft.com/office/powerpoint/2010/main" val="3863498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835f28f2-30f1-4728-84d2-86d96e143488"/>
    <ds:schemaRef ds:uri="341e6018-ac0a-4dfb-8409-db9e0d25502e"/>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242</TotalTime>
  <Words>591</Words>
  <Application>Microsoft Office PowerPoint</Application>
  <PresentationFormat>Широкий екран</PresentationFormat>
  <Paragraphs>123</Paragraphs>
  <Slides>25</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25</vt:i4>
      </vt:variant>
    </vt:vector>
  </HeadingPairs>
  <TitlesOfParts>
    <vt:vector size="31" baseType="lpstr">
      <vt:lpstr>Calibri</vt:lpstr>
      <vt:lpstr>Proxima Nova Black</vt:lpstr>
      <vt:lpstr>Open Sans</vt:lpstr>
      <vt:lpstr>Microsoft YaHei UI Light</vt:lpstr>
      <vt:lpstr>Arial</vt:lpstr>
      <vt:lpstr>LIGHT-THEME</vt:lpstr>
      <vt:lpstr>CSS Prepocessors</vt:lpstr>
      <vt:lpstr>Why Pre-processing CSS?</vt:lpstr>
      <vt:lpstr>Meet the heroes</vt:lpstr>
      <vt:lpstr>Syntax features (variables)  Variables were all time wanted feature in CSS. Every developer want to define a base color, font-size, borders etc. </vt:lpstr>
      <vt:lpstr>Variables example file</vt:lpstr>
      <vt:lpstr>Syntax features (nesting)  In CSS you we write selectors and their combinations in separate lines. In Pre-processors we have nesting. Nesting provide a visual hierarchy as in the HTML and then increase readability.</vt:lpstr>
      <vt:lpstr>Compile CSS (nesting)</vt:lpstr>
      <vt:lpstr>Syntax feature (mixins)  Mixins are the set of CSS rules that compiles according to some parameters or static values.</vt:lpstr>
      <vt:lpstr>Another example of mixins </vt:lpstr>
      <vt:lpstr>Syntax features (extends)  Extends are useful feature for sharing a generic definition with selectors rather than copy in it. It’s like you add another class in your HTML element.</vt:lpstr>
      <vt:lpstr>Compile CSS (extends)</vt:lpstr>
      <vt:lpstr>Syntax features (colors interaction)  All three pre-processors have color functions to interact with colors. We can lighten the base color or darken it, even mix two or more different colors.</vt:lpstr>
      <vt:lpstr>Color operations (example) </vt:lpstr>
      <vt:lpstr>Syntax features (if/else statement)  We can control some CSS property according to matching conditions or variables.</vt:lpstr>
      <vt:lpstr>If/Else example</vt:lpstr>
      <vt:lpstr>Syntax feature (loops)  Loops are useful when we need iterating through an array or create grids, borders, etc.</vt:lpstr>
      <vt:lpstr>Loop example</vt:lpstr>
      <vt:lpstr>Syntax features (functions)  We also can create own functions in Sass and Stylus.  Less only have built-in function. (https://github.com/less/less.js/issues/637)</vt:lpstr>
      <vt:lpstr>Syntax features (imports)  One of the most cool feature. Rather than using a one large file, we can separate our code in small peaces. We can group our variables and create vars.[ext] file, mixins.[ext], etc. and then import them.</vt:lpstr>
      <vt:lpstr>It’s end… or not? Another way to write a DRY CSS without pre-processors.</vt:lpstr>
      <vt:lpstr>Atomic CSS, or OOP CSS.</vt:lpstr>
      <vt:lpstr>OOP CSS example</vt:lpstr>
      <vt:lpstr>Conclusions</vt:lpstr>
      <vt:lpstr>Sources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mors.lviv@gmail.com</cp:lastModifiedBy>
  <cp:revision>31</cp:revision>
  <dcterms:created xsi:type="dcterms:W3CDTF">2018-12-11T16:43:22Z</dcterms:created>
  <dcterms:modified xsi:type="dcterms:W3CDTF">2019-12-29T12:26:27Z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